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1"/>
  </p:notesMasterIdLst>
  <p:sldIdLst>
    <p:sldId id="257" r:id="rId2"/>
    <p:sldId id="265" r:id="rId3"/>
    <p:sldId id="266" r:id="rId4"/>
    <p:sldId id="351" r:id="rId5"/>
    <p:sldId id="431" r:id="rId6"/>
    <p:sldId id="438" r:id="rId7"/>
    <p:sldId id="440" r:id="rId8"/>
    <p:sldId id="432" r:id="rId9"/>
    <p:sldId id="256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4F83E"/>
    <a:srgbClr val="0000FF"/>
    <a:srgbClr val="4D4EFF"/>
    <a:srgbClr val="465D8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0"/>
    <p:restoredTop sz="95946"/>
  </p:normalViewPr>
  <p:slideViewPr>
    <p:cSldViewPr snapToGrid="0" snapToObjects="1">
      <p:cViewPr varScale="1">
        <p:scale>
          <a:sx n="101" d="100"/>
          <a:sy n="101" d="100"/>
        </p:scale>
        <p:origin x="144" y="76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A9FF57-8264-134C-9A79-76BED9287426}" type="datetimeFigureOut">
              <a:rPr lang="en-US" smtClean="0"/>
              <a:pPr/>
              <a:t>03-Apr-21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DF84040-F59F-B046-8A20-9142FE051E8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91377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lide Image Placeholder 1">
            <a:extLst>
              <a:ext uri="{FF2B5EF4-FFF2-40B4-BE49-F238E27FC236}">
                <a16:creationId xmlns:a16="http://schemas.microsoft.com/office/drawing/2014/main" id="{8C6AEF82-FD38-1147-B0FB-E7576EFFCD3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7" name="Notes Placeholder 2">
            <a:extLst>
              <a:ext uri="{FF2B5EF4-FFF2-40B4-BE49-F238E27FC236}">
                <a16:creationId xmlns:a16="http://schemas.microsoft.com/office/drawing/2014/main" id="{6EF43673-E2EB-2647-BBB2-D523747E7A4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11268" name="Slide Number Placeholder 3">
            <a:extLst>
              <a:ext uri="{FF2B5EF4-FFF2-40B4-BE49-F238E27FC236}">
                <a16:creationId xmlns:a16="http://schemas.microsoft.com/office/drawing/2014/main" id="{9731F66F-3F75-5842-8356-99742C53E3F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C6179D0C-D8B4-5D41-B782-13AE8725B20C}" type="slidenum">
              <a:rPr lang="en-US" altLang="en-US" sz="1200"/>
              <a:pPr eaLnBrk="1" hangingPunct="1"/>
              <a:t>4</a:t>
            </a:fld>
            <a:endParaRPr lang="en-US" altLang="en-US" sz="1200"/>
          </a:p>
        </p:txBody>
      </p:sp>
    </p:spTree>
    <p:extLst>
      <p:ext uri="{BB962C8B-B14F-4D97-AF65-F5344CB8AC3E}">
        <p14:creationId xmlns:p14="http://schemas.microsoft.com/office/powerpoint/2010/main" val="35070911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E62F69-3C44-C94C-9ACF-A2A2794BC06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6F10624-137C-F443-94AC-DCCCC6F7B99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37D4E8F-A34B-C049-87ED-536841AABE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A27600-3F6B-FD4B-B4C3-CC628B6B5FD0}" type="datetimeFigureOut">
              <a:rPr lang="en-US" smtClean="0"/>
              <a:pPr/>
              <a:t>03-Apr-21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5686CB-069B-9A4A-8AEB-83A5E28ECB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626C9FE-0B8F-EC4B-A370-4E4297D5DF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A997E0-D444-F643-99DB-D7007F6FEDF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03872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0F4C13-EC23-E44D-ABA4-45913BE6EC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5CA81C7-BD0D-CE40-A187-561EF3AAB7B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42F3639-E7B4-E743-A0A2-190AF53451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A27600-3F6B-FD4B-B4C3-CC628B6B5FD0}" type="datetimeFigureOut">
              <a:rPr lang="en-US" smtClean="0"/>
              <a:pPr/>
              <a:t>03-Apr-21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C48A624-0185-E84C-9170-50B4653E8E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4A5996-7884-704B-82D2-E37D361460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A997E0-D444-F643-99DB-D7007F6FEDF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91711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3D0B9F9-D777-0349-83C5-97BA6F44F68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1D70F86-55B3-3547-8417-296B1E99B70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AF30E29-F761-5B45-B2A1-B97C0771B6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A27600-3F6B-FD4B-B4C3-CC628B6B5FD0}" type="datetimeFigureOut">
              <a:rPr lang="en-US" smtClean="0"/>
              <a:pPr/>
              <a:t>03-Apr-21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8699123-6D36-DB41-ABC0-EEAFF63FFC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6060FC6-0896-3548-9963-8C52973A6B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A997E0-D444-F643-99DB-D7007F6FEDF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33642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430D51-BDEC-1547-B54C-1A4CBCC7D8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2B631B-9874-6344-8741-21991B39C6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714206-0EEA-A34C-99DD-704E527D78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A27600-3F6B-FD4B-B4C3-CC628B6B5FD0}" type="datetimeFigureOut">
              <a:rPr lang="en-US" smtClean="0"/>
              <a:pPr/>
              <a:t>03-Apr-21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C0F336E-953F-034D-B10C-241A21176E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9E3306-3B69-5042-99D1-5820360C8B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A997E0-D444-F643-99DB-D7007F6FEDF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91953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D7357A-9FAB-7447-8334-4047245A91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55A890E-B689-C24D-A835-F141467B86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8854CF-14B1-7B4C-A418-4DA84EBDA1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A27600-3F6B-FD4B-B4C3-CC628B6B5FD0}" type="datetimeFigureOut">
              <a:rPr lang="en-US" smtClean="0"/>
              <a:pPr/>
              <a:t>03-Apr-21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CF8C02-4B96-B34F-87E9-3ED3A68530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E35ACE-6D70-3A47-B794-D5078C1AD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A997E0-D444-F643-99DB-D7007F6FEDF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52053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A9332F-7D34-C745-A621-8DCBAA0206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2637F6-A7C4-4C43-9DC5-6AE44A0B1A3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B5ED685-93DC-A44F-B9A1-5E03F807FAE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8BBD8A-2E61-7949-864E-8F70494D48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A27600-3F6B-FD4B-B4C3-CC628B6B5FD0}" type="datetimeFigureOut">
              <a:rPr lang="en-US" smtClean="0"/>
              <a:pPr/>
              <a:t>03-Apr-21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69D39D5-C8FE-5A47-9284-F870AEB72B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AB4752A-8200-7246-B448-270B063E33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A997E0-D444-F643-99DB-D7007F6FEDF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71859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603197-4FFD-B145-90A5-9BE6BBF982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E752EF9-4C1A-0540-B9DE-D059EB3DB4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EB78CCA-4DA1-6E4B-9DD8-D399DE2CB05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439682F-D876-E04D-B6A4-7599452B543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78F8C41-47A4-034B-A048-81F93731A05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575C8E5-091A-8845-BABA-F2A23D9E37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A27600-3F6B-FD4B-B4C3-CC628B6B5FD0}" type="datetimeFigureOut">
              <a:rPr lang="en-US" smtClean="0"/>
              <a:pPr/>
              <a:t>03-Apr-21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99C2AB3-683D-EC4A-9C1C-27F0C1E758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623F628-F49D-CB49-8375-D1F7F6D5FA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A997E0-D444-F643-99DB-D7007F6FEDF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74313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9B6506-3D9C-FE41-8595-B825347EDA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0767716-8F07-504C-968E-0334DEFCCB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A27600-3F6B-FD4B-B4C3-CC628B6B5FD0}" type="datetimeFigureOut">
              <a:rPr lang="en-US" smtClean="0"/>
              <a:pPr/>
              <a:t>03-Apr-21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2B39833-5D3B-0B41-BEB7-AD55ED31A8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36B1357-8810-1042-A4B5-53D992DD03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A997E0-D444-F643-99DB-D7007F6FEDF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08714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16159FF-35A7-6347-A65A-6963BFC102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A27600-3F6B-FD4B-B4C3-CC628B6B5FD0}" type="datetimeFigureOut">
              <a:rPr lang="en-US" smtClean="0"/>
              <a:pPr/>
              <a:t>03-Apr-21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53035C5-967E-D349-8380-CD2AEA1EE7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963DE43-B404-B24B-9E44-389DB5EB32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A997E0-D444-F643-99DB-D7007F6FEDF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14898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5FFFBB-F7B8-574E-94FF-1208B19AEB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C9A1BF-0F2A-0447-92D1-1AEF09A56D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B5D47F5-0A04-6F47-A395-B5C417D6F4B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29912CD-EC46-FA47-9623-1E4D878591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A27600-3F6B-FD4B-B4C3-CC628B6B5FD0}" type="datetimeFigureOut">
              <a:rPr lang="en-US" smtClean="0"/>
              <a:pPr/>
              <a:t>03-Apr-21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E494CC3-7698-0143-998E-B827C59F3A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E3F71B2-8330-0D45-8ACD-8DD81EDA65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A997E0-D444-F643-99DB-D7007F6FEDF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66386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D74389-CEB1-A648-B06E-DC31E67BDE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3AE711A-4F73-EE4F-A6A0-72400C10709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3296AEC-3346-344D-B535-9D935908AFA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77678A1-BDA5-C54A-B12C-158FF2CC7B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A27600-3F6B-FD4B-B4C3-CC628B6B5FD0}" type="datetimeFigureOut">
              <a:rPr lang="en-US" smtClean="0"/>
              <a:pPr/>
              <a:t>03-Apr-21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9D5E96B-544B-5245-9E9B-1771E7E68D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99DEDB5-A2D1-7145-8268-02B1E2AEA8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A997E0-D444-F643-99DB-D7007F6FEDF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45848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4088CB1-F9E4-B845-B30E-EC294FA08D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9AA4AF6-6387-5A41-9E33-22E7504380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9577C2B-3A99-5749-BF34-5BC0543BAF5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A27600-3F6B-FD4B-B4C3-CC628B6B5FD0}" type="datetimeFigureOut">
              <a:rPr lang="en-US" smtClean="0"/>
              <a:pPr/>
              <a:t>03-Apr-21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800F42-20D5-E748-ABA4-33D06F7A733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2B960F-C4C1-0B44-93A4-EA5E631AFDE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A997E0-D444-F643-99DB-D7007F6FEDF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33146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C1DD1A8A-57D5-4A81-AD04-532B043C56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B35A7D5-E07E-B74E-B166-2218810C489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4449"/>
          <a:stretch/>
        </p:blipFill>
        <p:spPr>
          <a:xfrm>
            <a:off x="-3047" y="10"/>
            <a:ext cx="12191999" cy="685799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007891EC-4501-44ED-A8C8-B11B6DB767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7602"/>
            <a:ext cx="12191999" cy="3162146"/>
          </a:xfrm>
          <a:prstGeom prst="rect">
            <a:avLst/>
          </a:prstGeom>
          <a:gradFill flip="none" rotWithShape="1">
            <a:gsLst>
              <a:gs pos="0">
                <a:srgbClr val="000000">
                  <a:alpha val="0"/>
                </a:srgbClr>
              </a:gs>
              <a:gs pos="25000">
                <a:srgbClr val="000000">
                  <a:alpha val="15000"/>
                </a:srgbClr>
              </a:gs>
              <a:gs pos="75000">
                <a:srgbClr val="000000">
                  <a:alpha val="15000"/>
                </a:srgbClr>
              </a:gs>
              <a:gs pos="50000">
                <a:srgbClr val="000000">
                  <a:alpha val="30000"/>
                </a:srgbClr>
              </a:gs>
              <a:gs pos="100000">
                <a:srgbClr val="000000">
                  <a:alpha val="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5E2304A-C0E3-9D40-903D-6159260C67F8}"/>
              </a:ext>
            </a:extLst>
          </p:cNvPr>
          <p:cNvSpPr txBox="1"/>
          <p:nvPr/>
        </p:nvSpPr>
        <p:spPr>
          <a:xfrm>
            <a:off x="533975" y="2779094"/>
            <a:ext cx="1160484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Helvetica" pitchFamily="2" charset="0"/>
              </a:rPr>
              <a:t>INGINERIE ENERGETIC</a:t>
            </a:r>
            <a:r>
              <a:rPr lang="ro-RO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Helvetica" pitchFamily="2" charset="0"/>
              </a:rPr>
              <a:t>Ă</a:t>
            </a:r>
            <a:endParaRPr lang="en-US" sz="5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Helvetica" pitchFamily="2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E226ABA-110F-AB4F-B40D-1EA10B692947}"/>
              </a:ext>
            </a:extLst>
          </p:cNvPr>
          <p:cNvSpPr txBox="1"/>
          <p:nvPr/>
        </p:nvSpPr>
        <p:spPr>
          <a:xfrm>
            <a:off x="3048" y="4587875"/>
            <a:ext cx="1218895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Helvetica" pitchFamily="2" charset="0"/>
              </a:rPr>
              <a:t>ECHIPAMENTE </a:t>
            </a:r>
            <a:r>
              <a:rPr lang="ro-RO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Helvetica" pitchFamily="2" charset="0"/>
              </a:rPr>
              <a:t>Ș</a:t>
            </a: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Helvetica" pitchFamily="2" charset="0"/>
              </a:rPr>
              <a:t>I TECHNOLOGII MODERNE </a:t>
            </a:r>
            <a:r>
              <a:rPr lang="ro-RO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Helvetica" pitchFamily="2" charset="0"/>
              </a:rPr>
              <a:t>Î</a:t>
            </a: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Helvetica" pitchFamily="2" charset="0"/>
              </a:rPr>
              <a:t>N ENERGETIC</a:t>
            </a:r>
            <a:r>
              <a:rPr lang="ro-RO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Helvetica" pitchFamily="2" charset="0"/>
              </a:rPr>
              <a:t>Ă</a:t>
            </a:r>
            <a:endParaRPr lang="en-US" sz="5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Helvetica" pitchFamily="2" charset="0"/>
            </a:endParaRPr>
          </a:p>
        </p:txBody>
      </p:sp>
      <p:pic>
        <p:nvPicPr>
          <p:cNvPr id="18" name="Picture 5" descr="sigla en.JPG">
            <a:extLst>
              <a:ext uri="{FF2B5EF4-FFF2-40B4-BE49-F238E27FC236}">
                <a16:creationId xmlns:a16="http://schemas.microsoft.com/office/drawing/2014/main" id="{BC0A8609-06F1-6F4E-85DC-341E4E5180B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115888"/>
            <a:ext cx="1008063" cy="782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WordArt 5">
            <a:extLst>
              <a:ext uri="{FF2B5EF4-FFF2-40B4-BE49-F238E27FC236}">
                <a16:creationId xmlns:a16="http://schemas.microsoft.com/office/drawing/2014/main" id="{4B4FD8BA-469F-1648-A56D-C5394974594D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384540" y="448296"/>
            <a:ext cx="7416824" cy="36004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>
              <a:defRPr/>
            </a:pPr>
            <a:r>
              <a:rPr lang="it-IT" sz="3600" kern="1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j-lt"/>
              </a:rPr>
              <a:t>UNIVERSITATEA</a:t>
            </a:r>
            <a:r>
              <a:rPr lang="ro-RO" sz="3600" kern="10" dirty="0">
                <a:ln w="9525">
                  <a:solidFill>
                    <a:schemeClr val="tx1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66FFFF"/>
                    </a:gs>
                    <a:gs pos="100000">
                      <a:schemeClr val="bg1"/>
                    </a:gs>
                  </a:gsLst>
                  <a:lin ang="2700000" scaled="1"/>
                </a:gradFill>
                <a:effectLst>
                  <a:outerShdw dist="35921" dir="2700000" algn="ctr" rotWithShape="0">
                    <a:srgbClr val="C0C0C0"/>
                  </a:outerShdw>
                </a:effectLst>
                <a:latin typeface="+mj-lt"/>
              </a:rPr>
              <a:t> </a:t>
            </a:r>
            <a:r>
              <a:rPr lang="it-IT" sz="3600" kern="1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j-lt"/>
              </a:rPr>
              <a:t>"VASILE ALECSANDRI“</a:t>
            </a:r>
            <a:r>
              <a:rPr lang="ro-RO" sz="3600" kern="1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j-lt"/>
              </a:rPr>
              <a:t> </a:t>
            </a:r>
            <a:r>
              <a:rPr lang="it-IT" sz="3600" kern="1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j-lt"/>
              </a:rPr>
              <a:t>DIN BAC</a:t>
            </a:r>
            <a:r>
              <a:rPr lang="ro-RO" sz="3600" kern="1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j-lt"/>
              </a:rPr>
              <a:t>Ă</a:t>
            </a:r>
            <a:r>
              <a:rPr lang="it-IT" sz="3600" kern="1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j-lt"/>
              </a:rPr>
              <a:t>U</a:t>
            </a:r>
            <a:endParaRPr lang="en-US" sz="3600" kern="10" dirty="0">
              <a:ln w="9525">
                <a:solidFill>
                  <a:schemeClr val="tx1"/>
                </a:solidFill>
                <a:round/>
                <a:headEnd/>
                <a:tailEnd/>
              </a:ln>
              <a:gradFill rotWithShape="1">
                <a:gsLst>
                  <a:gs pos="0">
                    <a:srgbClr val="66FFFF"/>
                  </a:gs>
                  <a:gs pos="100000">
                    <a:schemeClr val="bg1"/>
                  </a:gs>
                </a:gsLst>
                <a:lin ang="2700000" scaled="1"/>
              </a:gradFill>
              <a:effectLst>
                <a:outerShdw dist="35921" dir="2700000" algn="ctr" rotWithShape="0">
                  <a:srgbClr val="C0C0C0"/>
                </a:outerShdw>
              </a:effectLst>
              <a:latin typeface="+mj-lt"/>
            </a:endParaRPr>
          </a:p>
        </p:txBody>
      </p:sp>
      <p:sp>
        <p:nvSpPr>
          <p:cNvPr id="23" name="WordArt 6">
            <a:extLst>
              <a:ext uri="{FF2B5EF4-FFF2-40B4-BE49-F238E27FC236}">
                <a16:creationId xmlns:a16="http://schemas.microsoft.com/office/drawing/2014/main" id="{636AC78E-750F-564B-9AC2-6B034B79EAF7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3680747" y="977687"/>
            <a:ext cx="4522350" cy="278946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j-lt"/>
              </a:rPr>
              <a:t>FACULTATEA</a:t>
            </a:r>
            <a:r>
              <a:rPr lang="en-US" sz="3600" kern="10" dirty="0">
                <a:ln w="18415">
                  <a:solidFill>
                    <a:srgbClr val="FFFFFF"/>
                  </a:solidFill>
                  <a:round/>
                  <a:headEnd/>
                  <a:tailEnd/>
                </a:ln>
                <a:solidFill>
                  <a:srgbClr val="FFFFFF"/>
                </a:solidFill>
                <a:effectLst>
                  <a:outerShdw algn="tl" rotWithShape="0">
                    <a:srgbClr val="000000">
                      <a:alpha val="70000"/>
                    </a:srgbClr>
                  </a:outerShdw>
                </a:effectLst>
                <a:latin typeface="+mj-lt"/>
                <a:ea typeface="+mj-lt"/>
                <a:cs typeface="+mj-lt"/>
              </a:rPr>
              <a:t> </a:t>
            </a:r>
            <a:r>
              <a:rPr lang="en-US" sz="3600" kern="1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j-lt"/>
              </a:rPr>
              <a:t>DE INGINERIE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C680B4A1-49E7-D940-8645-CB9D75763CC7}"/>
              </a:ext>
            </a:extLst>
          </p:cNvPr>
          <p:cNvSpPr txBox="1"/>
          <p:nvPr/>
        </p:nvSpPr>
        <p:spPr>
          <a:xfrm>
            <a:off x="4853582" y="2056328"/>
            <a:ext cx="21766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kern="1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j-lt"/>
              </a:rPr>
              <a:t>Domeniul</a:t>
            </a:r>
            <a:endParaRPr lang="en-US" sz="3600" kern="1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+mj-lt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74F1DBD2-EB23-374C-9411-665F16EC2248}"/>
              </a:ext>
            </a:extLst>
          </p:cNvPr>
          <p:cNvSpPr txBox="1"/>
          <p:nvPr/>
        </p:nvSpPr>
        <p:spPr>
          <a:xfrm>
            <a:off x="4646093" y="3788675"/>
            <a:ext cx="25916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kern="1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j-lt"/>
              </a:rPr>
              <a:t>Master</a:t>
            </a:r>
          </a:p>
        </p:txBody>
      </p:sp>
    </p:spTree>
    <p:extLst>
      <p:ext uri="{BB962C8B-B14F-4D97-AF65-F5344CB8AC3E}">
        <p14:creationId xmlns:p14="http://schemas.microsoft.com/office/powerpoint/2010/main" val="30767676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03FD2AE-EDF0-DB4D-B624-6D145A9F9302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A picture containing blur, light&#10;&#10;Description automatically generated">
            <a:extLst>
              <a:ext uri="{FF2B5EF4-FFF2-40B4-BE49-F238E27FC236}">
                <a16:creationId xmlns:a16="http://schemas.microsoft.com/office/drawing/2014/main" id="{6264E653-9C38-C043-9BC6-75B05137392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35000"/>
          </a:blip>
          <a:srcRect b="15730"/>
          <a:stretch/>
        </p:blipFill>
        <p:spPr>
          <a:xfrm>
            <a:off x="0" y="0"/>
            <a:ext cx="12191980" cy="685799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DD99F4EC-CCDC-0748-AF5A-F811DF8D970C}"/>
              </a:ext>
            </a:extLst>
          </p:cNvPr>
          <p:cNvSpPr txBox="1"/>
          <p:nvPr/>
        </p:nvSpPr>
        <p:spPr>
          <a:xfrm>
            <a:off x="504827" y="103397"/>
            <a:ext cx="5323177" cy="67790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3200" b="1" dirty="0" err="1">
                <a:ln w="0"/>
                <a:solidFill>
                  <a:srgbClr val="FFFFFF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Specializeaz</a:t>
            </a:r>
            <a:r>
              <a:rPr lang="ro-RO" sz="3200" b="1" dirty="0">
                <a:ln w="0"/>
                <a:solidFill>
                  <a:srgbClr val="FFFFFF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ă</a:t>
            </a:r>
            <a:r>
              <a:rPr lang="en-US" sz="3200" b="1" dirty="0">
                <a:ln w="0"/>
                <a:solidFill>
                  <a:srgbClr val="FFFFFF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-</a:t>
            </a:r>
            <a:r>
              <a:rPr lang="en-US" sz="3200" b="1" dirty="0" err="1">
                <a:ln w="0"/>
                <a:solidFill>
                  <a:srgbClr val="FFFFFF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te</a:t>
            </a:r>
            <a:r>
              <a:rPr lang="en-US" sz="3200" b="1" dirty="0">
                <a:ln w="0"/>
                <a:solidFill>
                  <a:srgbClr val="FFFFFF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ro-RO" sz="3200" b="1" dirty="0">
                <a:ln w="0"/>
                <a:solidFill>
                  <a:srgbClr val="FFFFFF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ș</a:t>
            </a:r>
            <a:r>
              <a:rPr lang="en-US" sz="3200" b="1" dirty="0" err="1">
                <a:ln w="0"/>
                <a:solidFill>
                  <a:srgbClr val="FFFFFF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i</a:t>
            </a:r>
            <a:r>
              <a:rPr lang="en-US" sz="3200" b="1" dirty="0">
                <a:ln w="0"/>
                <a:solidFill>
                  <a:srgbClr val="FFFFFF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200" b="1" dirty="0" err="1">
                <a:ln w="0"/>
                <a:solidFill>
                  <a:srgbClr val="FFFFFF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tu</a:t>
            </a:r>
            <a:endParaRPr lang="en-US" sz="3200" b="1" dirty="0">
              <a:ln w="0"/>
              <a:solidFill>
                <a:srgbClr val="FFFFFF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pPr algn="ctr">
              <a:lnSpc>
                <a:spcPct val="110000"/>
              </a:lnSpc>
            </a:pPr>
            <a:r>
              <a:rPr lang="ro-RO" sz="3200" b="1" dirty="0">
                <a:ln w="0"/>
                <a:solidFill>
                  <a:srgbClr val="FFFFFF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î</a:t>
            </a:r>
            <a:r>
              <a:rPr lang="en-US" sz="3200" b="1" dirty="0">
                <a:ln w="0"/>
                <a:solidFill>
                  <a:srgbClr val="FFFFFF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n </a:t>
            </a:r>
            <a:r>
              <a:rPr lang="en-US" sz="3200" b="1" dirty="0" err="1">
                <a:ln w="0"/>
                <a:solidFill>
                  <a:srgbClr val="FFFFFF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domeniul</a:t>
            </a:r>
            <a:endParaRPr lang="en-US" sz="3200" b="1" dirty="0">
              <a:ln w="0"/>
              <a:solidFill>
                <a:srgbClr val="FFFFFF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pPr algn="ctr">
              <a:lnSpc>
                <a:spcPct val="110000"/>
              </a:lnSpc>
            </a:pPr>
            <a:r>
              <a:rPr lang="en-US" sz="3200" b="1" dirty="0">
                <a:ln w="0"/>
                <a:solidFill>
                  <a:srgbClr val="FFFFFF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INGINERIE ENERGETIC</a:t>
            </a:r>
            <a:r>
              <a:rPr lang="ro-RO" sz="3200" b="1" dirty="0">
                <a:ln w="0"/>
                <a:solidFill>
                  <a:srgbClr val="FFFFFF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Ă</a:t>
            </a:r>
            <a:r>
              <a:rPr lang="en-US" sz="3200" b="1" dirty="0">
                <a:ln w="0"/>
                <a:solidFill>
                  <a:srgbClr val="FFFFFF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!</a:t>
            </a:r>
          </a:p>
          <a:p>
            <a:pPr>
              <a:lnSpc>
                <a:spcPct val="110000"/>
              </a:lnSpc>
            </a:pPr>
            <a:r>
              <a:rPr lang="ro-RO" altLang="en-US" sz="32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>
              <a:lnSpc>
                <a:spcPct val="110000"/>
              </a:lnSpc>
            </a:pPr>
            <a:endParaRPr lang="ro-RO" altLang="en-US" sz="2800" b="1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10000"/>
              </a:lnSpc>
              <a:buFont typeface="Wingdings" pitchFamily="2" charset="2"/>
              <a:buChar char="Ø"/>
              <a:defRPr/>
            </a:pPr>
            <a:r>
              <a:rPr lang="ro-RO" sz="24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 poți specializa în domeniul </a:t>
            </a:r>
            <a:endParaRPr lang="en-US" sz="2400" b="1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10000"/>
              </a:lnSpc>
              <a:defRPr/>
            </a:pPr>
            <a:r>
              <a:rPr lang="en-US" sz="24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ro-RO" sz="24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INGINERIE ENERGETICĂ și </a:t>
            </a:r>
          </a:p>
          <a:p>
            <a:pPr>
              <a:lnSpc>
                <a:spcPct val="110000"/>
              </a:lnSpc>
              <a:defRPr/>
            </a:pPr>
            <a:r>
              <a:rPr lang="ro-RO" sz="24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vei fi mai competent la locul de </a:t>
            </a:r>
            <a:r>
              <a:rPr lang="en-US" sz="24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  <a:p>
            <a:pPr>
              <a:lnSpc>
                <a:spcPct val="110000"/>
              </a:lnSpc>
              <a:defRPr/>
            </a:pPr>
            <a:r>
              <a:rPr lang="en-US" sz="24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ro-RO" sz="24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muncă dacă ești deja        </a:t>
            </a:r>
          </a:p>
          <a:p>
            <a:pPr>
              <a:lnSpc>
                <a:spcPct val="110000"/>
              </a:lnSpc>
              <a:defRPr/>
            </a:pPr>
            <a:r>
              <a:rPr lang="ro-RO" sz="24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Inginer Energetic sau vei căpăta </a:t>
            </a:r>
            <a:r>
              <a:rPr lang="en-US" sz="24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>
              <a:lnSpc>
                <a:spcPct val="110000"/>
              </a:lnSpc>
              <a:defRPr/>
            </a:pPr>
            <a:r>
              <a:rPr lang="en-US" sz="24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ro-RO" sz="24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cunoștințe noi în acest</a:t>
            </a:r>
          </a:p>
          <a:p>
            <a:pPr>
              <a:lnSpc>
                <a:spcPct val="110000"/>
              </a:lnSpc>
              <a:defRPr/>
            </a:pPr>
            <a:r>
              <a:rPr lang="ro-RO" sz="24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domeniu dacă ești Inginer </a:t>
            </a:r>
            <a:endParaRPr lang="en-US" sz="2400" b="1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10000"/>
              </a:lnSpc>
              <a:defRPr/>
            </a:pPr>
            <a:r>
              <a:rPr lang="en-US" sz="24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ro-RO" sz="24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Electric, Mecanic sau de altă </a:t>
            </a:r>
          </a:p>
          <a:p>
            <a:pPr>
              <a:lnSpc>
                <a:spcPct val="110000"/>
              </a:lnSpc>
              <a:defRPr/>
            </a:pPr>
            <a:r>
              <a:rPr lang="ro-RO" sz="24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specializare.</a:t>
            </a:r>
          </a:p>
          <a:p>
            <a:pPr>
              <a:lnSpc>
                <a:spcPct val="110000"/>
              </a:lnSpc>
              <a:buFont typeface="Wingdings" pitchFamily="2" charset="2"/>
              <a:buChar char="Ø"/>
            </a:pPr>
            <a:endParaRPr lang="en-US" sz="2400" dirty="0">
              <a:latin typeface="Helvetica" pitchFamily="2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1DD5429-DFC2-7C4F-94F9-157F743645AF}"/>
              </a:ext>
            </a:extLst>
          </p:cNvPr>
          <p:cNvSpPr txBox="1"/>
          <p:nvPr/>
        </p:nvSpPr>
        <p:spPr>
          <a:xfrm>
            <a:off x="6092188" y="203364"/>
            <a:ext cx="6099792" cy="65484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4000"/>
              </a:lnSpc>
              <a:buFont typeface="Wingdings" pitchFamily="2" charset="2"/>
              <a:buChar char="Ø"/>
              <a:defRPr/>
            </a:pPr>
            <a:r>
              <a:rPr lang="ro-RO" sz="23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Dacă nu lucrezi încă sau dacă vrei alt </a:t>
            </a:r>
            <a:endParaRPr lang="en-US" sz="2300" b="1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14000"/>
              </a:lnSpc>
              <a:defRPr/>
            </a:pPr>
            <a:r>
              <a:rPr lang="en-US" sz="23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o-RO" sz="23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loc de muncă, ai șanse </a:t>
            </a:r>
            <a:r>
              <a:rPr lang="en-US" sz="23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ro-RO" sz="23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 mari să </a:t>
            </a:r>
            <a:endParaRPr lang="en-US" sz="2300" b="1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14000"/>
              </a:lnSpc>
              <a:defRPr/>
            </a:pPr>
            <a:r>
              <a:rPr lang="en-US" sz="23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o-RO" sz="23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lucrezi în:</a:t>
            </a:r>
          </a:p>
          <a:p>
            <a:pPr lvl="1">
              <a:lnSpc>
                <a:spcPct val="114000"/>
              </a:lnSpc>
              <a:buFont typeface="Times New Roman" pitchFamily="18" charset="0"/>
              <a:buChar char="•"/>
              <a:defRPr/>
            </a:pPr>
            <a:r>
              <a:rPr lang="ro-RO" sz="23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</a:t>
            </a:r>
            <a:r>
              <a:rPr lang="en-GB" sz="2300" b="1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entrale</a:t>
            </a:r>
            <a:r>
              <a:rPr lang="en-GB" sz="23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o-RO" sz="23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GB" sz="2300" b="1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ermoelectrice</a:t>
            </a:r>
            <a:r>
              <a:rPr lang="ro-RO" sz="23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GB" sz="23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lvl="1">
              <a:lnSpc>
                <a:spcPct val="114000"/>
              </a:lnSpc>
              <a:defRPr/>
            </a:pPr>
            <a:r>
              <a:rPr lang="en-GB" sz="23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GB" sz="2300" b="1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hidroelectrice</a:t>
            </a:r>
            <a:r>
              <a:rPr lang="ro-RO" sz="23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eoliene, fotovoltaice</a:t>
            </a:r>
            <a:r>
              <a:rPr lang="en-US" sz="23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r>
              <a:rPr lang="en-GB" sz="23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o-RO" sz="2300" b="1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lnSpc>
                <a:spcPct val="114000"/>
              </a:lnSpc>
              <a:buFont typeface="Times New Roman" pitchFamily="18" charset="0"/>
              <a:buChar char="•"/>
              <a:defRPr/>
            </a:pPr>
            <a:r>
              <a:rPr lang="en-GB" sz="23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o-RO" sz="23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unități de transport și </a:t>
            </a:r>
            <a:r>
              <a:rPr lang="en-GB" sz="2300" b="1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distribu</a:t>
            </a:r>
            <a:r>
              <a:rPr lang="ro-RO" sz="23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ț</a:t>
            </a:r>
            <a:r>
              <a:rPr lang="en-GB" sz="2300" b="1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ie</a:t>
            </a:r>
            <a:r>
              <a:rPr lang="en-GB" sz="23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o-RO" sz="23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endParaRPr lang="en-US" sz="2300" b="1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lnSpc>
                <a:spcPct val="114000"/>
              </a:lnSpc>
              <a:defRPr/>
            </a:pPr>
            <a:r>
              <a:rPr lang="en-US" sz="23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GB" sz="2300" b="1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energie</a:t>
            </a:r>
            <a:r>
              <a:rPr lang="ro-RO" sz="23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 electrice în cadrul E</a:t>
            </a:r>
            <a:r>
              <a:rPr lang="en-GB" sz="23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-ON, </a:t>
            </a:r>
          </a:p>
          <a:p>
            <a:pPr lvl="1">
              <a:lnSpc>
                <a:spcPct val="114000"/>
              </a:lnSpc>
              <a:defRPr/>
            </a:pPr>
            <a:r>
              <a:rPr lang="en-GB" sz="23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TRANSELECTRICA</a:t>
            </a:r>
            <a:r>
              <a:rPr lang="ro-RO" sz="23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etc.;</a:t>
            </a:r>
          </a:p>
          <a:p>
            <a:pPr lvl="1">
              <a:lnSpc>
                <a:spcPct val="114000"/>
              </a:lnSpc>
              <a:buFont typeface="Times New Roman" pitchFamily="18" charset="0"/>
              <a:buChar char="•"/>
              <a:defRPr/>
            </a:pPr>
            <a:r>
              <a:rPr lang="ro-RO" sz="23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unități industriale ; </a:t>
            </a:r>
          </a:p>
          <a:p>
            <a:pPr lvl="1">
              <a:lnSpc>
                <a:spcPct val="114000"/>
              </a:lnSpc>
              <a:buFont typeface="Times New Roman" pitchFamily="18" charset="0"/>
              <a:buChar char="•"/>
              <a:defRPr/>
            </a:pPr>
            <a:r>
              <a:rPr lang="ro-RO" sz="23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firme care execută, </a:t>
            </a:r>
            <a:r>
              <a:rPr lang="en-GB" sz="2300" b="1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comercialize</a:t>
            </a:r>
            <a:r>
              <a:rPr lang="ro-RO" sz="2300" b="1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ază</a:t>
            </a:r>
            <a:r>
              <a:rPr lang="en-GB" sz="23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lvl="1">
              <a:lnSpc>
                <a:spcPct val="114000"/>
              </a:lnSpc>
              <a:defRPr/>
            </a:pPr>
            <a:r>
              <a:rPr lang="en-GB" sz="23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o-RO" sz="23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sau fac </a:t>
            </a:r>
            <a:r>
              <a:rPr lang="ro-RO" sz="2300" b="1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mentenanță</a:t>
            </a:r>
            <a:r>
              <a:rPr lang="ro-RO" sz="23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la </a:t>
            </a:r>
            <a:r>
              <a:rPr lang="en-GB" sz="2300" b="1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echipamente</a:t>
            </a:r>
            <a:r>
              <a:rPr lang="ro-RO" sz="23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2300" b="1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lnSpc>
                <a:spcPct val="114000"/>
              </a:lnSpc>
              <a:defRPr/>
            </a:pPr>
            <a:r>
              <a:rPr lang="en-US" sz="23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o-RO" sz="23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GB" sz="2300" b="1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nergetice</a:t>
            </a:r>
            <a:r>
              <a:rPr lang="ro-RO" sz="23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lvl="1">
              <a:lnSpc>
                <a:spcPct val="114000"/>
              </a:lnSpc>
              <a:buFont typeface="Times New Roman" pitchFamily="18" charset="0"/>
              <a:buChar char="•"/>
              <a:defRPr/>
            </a:pPr>
            <a:r>
              <a:rPr lang="ro-RO" sz="23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firme de proiectare instalații</a:t>
            </a:r>
            <a:endParaRPr lang="en-US" sz="2300" b="1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lnSpc>
                <a:spcPct val="114000"/>
              </a:lnSpc>
              <a:defRPr/>
            </a:pPr>
            <a:r>
              <a:rPr lang="en-US" sz="23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o-RO" sz="23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electrice </a:t>
            </a:r>
            <a:r>
              <a:rPr lang="en-US" sz="23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o-RO" sz="23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și termice, de audit;</a:t>
            </a:r>
          </a:p>
          <a:p>
            <a:pPr lvl="1">
              <a:lnSpc>
                <a:spcPct val="114000"/>
              </a:lnSpc>
              <a:buFont typeface="Times New Roman" pitchFamily="18" charset="0"/>
              <a:buChar char="•"/>
              <a:defRPr/>
            </a:pPr>
            <a:r>
              <a:rPr lang="ro-RO" sz="23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servicii orășenești și comunale </a:t>
            </a:r>
            <a:endParaRPr lang="en-US" sz="2300" b="1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lnSpc>
                <a:spcPct val="114000"/>
              </a:lnSpc>
              <a:defRPr/>
            </a:pPr>
            <a:r>
              <a:rPr lang="en-US" sz="23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o-RO" sz="23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(primării, etc.).</a:t>
            </a:r>
            <a:endParaRPr lang="en-GB" sz="2300" b="1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0FCE580F-90ED-E448-8AEE-BD2243A8FD1D}"/>
              </a:ext>
            </a:extLst>
          </p:cNvPr>
          <p:cNvCxnSpPr/>
          <p:nvPr/>
        </p:nvCxnSpPr>
        <p:spPr>
          <a:xfrm>
            <a:off x="504827" y="1816608"/>
            <a:ext cx="4871845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24292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picture containing fish, shark, ocean floor&#10;&#10;Description automatically generated">
            <a:extLst>
              <a:ext uri="{FF2B5EF4-FFF2-40B4-BE49-F238E27FC236}">
                <a16:creationId xmlns:a16="http://schemas.microsoft.com/office/drawing/2014/main" id="{87B4735A-974B-AE49-8551-2C0D3180712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lum bright="-25000"/>
          </a:blip>
          <a:srcRect t="1767" b="13963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0CEAE778-0CF7-2E45-BF34-EE13926A28D8}"/>
              </a:ext>
            </a:extLst>
          </p:cNvPr>
          <p:cNvSpPr/>
          <p:nvPr/>
        </p:nvSpPr>
        <p:spPr>
          <a:xfrm>
            <a:off x="0" y="-1348041"/>
            <a:ext cx="12079111" cy="416450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000" b="1" dirty="0" err="1">
                <a:ln w="0"/>
                <a:solidFill>
                  <a:srgbClr val="FFFFFF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rPr>
              <a:t>Specializeaz</a:t>
            </a:r>
            <a:r>
              <a:rPr lang="ro-RO" sz="4000" b="1" dirty="0">
                <a:ln w="0"/>
                <a:solidFill>
                  <a:srgbClr val="FFFFFF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rPr>
              <a:t>ă</a:t>
            </a:r>
            <a:r>
              <a:rPr lang="en-US" sz="4000" b="1" dirty="0">
                <a:ln w="0"/>
                <a:solidFill>
                  <a:srgbClr val="FFFFFF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rPr>
              <a:t>-</a:t>
            </a:r>
            <a:r>
              <a:rPr lang="en-US" sz="4000" b="1" dirty="0" err="1">
                <a:ln w="0"/>
                <a:solidFill>
                  <a:srgbClr val="FFFFFF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rPr>
              <a:t>te</a:t>
            </a:r>
            <a:r>
              <a:rPr lang="en-US" sz="4000" b="1" dirty="0">
                <a:ln w="0"/>
                <a:solidFill>
                  <a:srgbClr val="FFFFFF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rPr>
              <a:t> </a:t>
            </a:r>
            <a:r>
              <a:rPr lang="ro-RO" sz="4000" b="1" dirty="0">
                <a:ln w="0"/>
                <a:solidFill>
                  <a:srgbClr val="FFFFFF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rPr>
              <a:t>ș</a:t>
            </a:r>
            <a:r>
              <a:rPr lang="en-US" sz="4000" b="1" dirty="0" err="1">
                <a:ln w="0"/>
                <a:solidFill>
                  <a:srgbClr val="FFFFFF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rPr>
              <a:t>i</a:t>
            </a:r>
            <a:r>
              <a:rPr lang="en-US" sz="4000" b="1" dirty="0">
                <a:ln w="0"/>
                <a:solidFill>
                  <a:srgbClr val="FFFFFF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rPr>
              <a:t> </a:t>
            </a:r>
            <a:r>
              <a:rPr lang="en-US" sz="4000" b="1" dirty="0" err="1">
                <a:ln w="0"/>
                <a:solidFill>
                  <a:srgbClr val="FFFFFF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rPr>
              <a:t>tu</a:t>
            </a:r>
            <a:r>
              <a:rPr lang="en-US" sz="4000" b="1" dirty="0">
                <a:ln w="0"/>
                <a:solidFill>
                  <a:srgbClr val="FFFFFF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rPr>
              <a:t> </a:t>
            </a:r>
            <a:r>
              <a:rPr lang="ro-RO" sz="4000" b="1" dirty="0">
                <a:ln w="0"/>
                <a:solidFill>
                  <a:srgbClr val="FFFFFF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rPr>
              <a:t>î</a:t>
            </a:r>
            <a:r>
              <a:rPr lang="en-US" sz="4000" b="1" dirty="0">
                <a:ln w="0"/>
                <a:solidFill>
                  <a:srgbClr val="FFFFFF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rPr>
              <a:t>n </a:t>
            </a:r>
            <a:r>
              <a:rPr lang="en-US" sz="4000" b="1" dirty="0" err="1">
                <a:ln w="0"/>
                <a:solidFill>
                  <a:srgbClr val="FFFFFF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rPr>
              <a:t>domeniul</a:t>
            </a:r>
            <a:r>
              <a:rPr lang="en-US" sz="4000" b="1" dirty="0">
                <a:ln w="0"/>
                <a:solidFill>
                  <a:srgbClr val="FFFFFF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rPr>
              <a:t> INGINERIE ENERGETIC</a:t>
            </a:r>
            <a:r>
              <a:rPr lang="ro-RO" sz="4000" b="1" dirty="0">
                <a:ln w="0"/>
                <a:solidFill>
                  <a:srgbClr val="FFFFFF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rPr>
              <a:t>Ă</a:t>
            </a:r>
            <a:r>
              <a:rPr lang="en-US" sz="4000" b="1" dirty="0">
                <a:ln w="0"/>
                <a:solidFill>
                  <a:srgbClr val="FFFFFF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rPr>
              <a:t>!</a:t>
            </a:r>
            <a:endParaRPr lang="en-US" sz="4000" b="1" cap="none" spc="0" dirty="0">
              <a:ln w="0"/>
              <a:solidFill>
                <a:srgbClr val="FFFFFF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C497E8B1-BFDA-8E45-9532-4A8EE63FE6B2}"/>
              </a:ext>
            </a:extLst>
          </p:cNvPr>
          <p:cNvCxnSpPr>
            <a:cxnSpLocks/>
          </p:cNvCxnSpPr>
          <p:nvPr/>
        </p:nvCxnSpPr>
        <p:spPr>
          <a:xfrm>
            <a:off x="230981" y="1126557"/>
            <a:ext cx="11667508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>
            <a:extLst>
              <a:ext uri="{FF2B5EF4-FFF2-40B4-BE49-F238E27FC236}">
                <a16:creationId xmlns:a16="http://schemas.microsoft.com/office/drawing/2014/main" id="{BC352729-C825-9D40-87C3-C81FDA5E0733}"/>
              </a:ext>
            </a:extLst>
          </p:cNvPr>
          <p:cNvSpPr/>
          <p:nvPr/>
        </p:nvSpPr>
        <p:spPr>
          <a:xfrm>
            <a:off x="1909146" y="1715912"/>
            <a:ext cx="10169965" cy="490632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>
              <a:lnSpc>
                <a:spcPct val="110000"/>
              </a:lnSpc>
              <a:buFont typeface="Wingdings" pitchFamily="2" charset="2"/>
              <a:buChar char="Ø"/>
              <a:defRPr/>
            </a:pPr>
            <a:r>
              <a:rPr lang="ro-RO" sz="22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 putem ajuta să devii specialist în domeniul INGINERIE </a:t>
            </a:r>
          </a:p>
          <a:p>
            <a:pPr>
              <a:lnSpc>
                <a:spcPct val="110000"/>
              </a:lnSpc>
              <a:defRPr/>
            </a:pPr>
            <a:r>
              <a:rPr lang="ro-RO" sz="22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ENERGETICĂ dacă  vei fi student și absolvent la masterul </a:t>
            </a:r>
          </a:p>
          <a:p>
            <a:pPr>
              <a:lnSpc>
                <a:spcPct val="110000"/>
              </a:lnSpc>
              <a:defRPr/>
            </a:pPr>
            <a:r>
              <a:rPr lang="ro-RO" sz="22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ECHIPAMENTE ȘI TEHNOLOGII MODERNE ÎN</a:t>
            </a:r>
            <a:r>
              <a:rPr lang="en-US" sz="22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o-RO" sz="22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ENERGETICĂ</a:t>
            </a:r>
          </a:p>
          <a:p>
            <a:pPr marL="114300" indent="-342900">
              <a:lnSpc>
                <a:spcPct val="90000"/>
              </a:lnSpc>
              <a:spcAft>
                <a:spcPts val="600"/>
              </a:spcAft>
              <a:buFont typeface="Wingdings" pitchFamily="2" charset="2"/>
              <a:buChar char="Ø"/>
            </a:pPr>
            <a:endParaRPr lang="en-US" altLang="en-US" sz="1200" b="1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10000"/>
              </a:lnSpc>
              <a:buFont typeface="Wingdings" pitchFamily="2" charset="2"/>
              <a:buChar char="Ø"/>
              <a:defRPr/>
            </a:pPr>
            <a:r>
              <a:rPr lang="ro-RO" sz="22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Poți dobândi cunoștințe teoretice și practice despre:  </a:t>
            </a:r>
          </a:p>
          <a:p>
            <a:pPr lvl="1">
              <a:lnSpc>
                <a:spcPct val="110000"/>
              </a:lnSpc>
              <a:buFontTx/>
              <a:buChar char="-"/>
              <a:defRPr/>
            </a:pPr>
            <a:r>
              <a:rPr lang="ro-RO" sz="22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tehnologii moderne de producere a energiei electrice și </a:t>
            </a:r>
          </a:p>
          <a:p>
            <a:pPr lvl="1">
              <a:lnSpc>
                <a:spcPct val="110000"/>
              </a:lnSpc>
              <a:defRPr/>
            </a:pPr>
            <a:r>
              <a:rPr lang="ro-RO" sz="22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termice</a:t>
            </a:r>
            <a:r>
              <a:rPr lang="en-US" sz="22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ro-RO" sz="2200" b="1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lnSpc>
                <a:spcPct val="110000"/>
              </a:lnSpc>
              <a:buFontTx/>
              <a:buChar char="-"/>
              <a:defRPr/>
            </a:pPr>
            <a:r>
              <a:rPr lang="ro-RO" sz="22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soluții moderne de realizare a stațiilor electrice</a:t>
            </a:r>
            <a:r>
              <a:rPr lang="en-US" sz="22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ro-RO" sz="2200" b="1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lnSpc>
                <a:spcPct val="110000"/>
              </a:lnSpc>
              <a:buFontTx/>
              <a:buChar char="-"/>
              <a:defRPr/>
            </a:pPr>
            <a:r>
              <a:rPr lang="ro-RO" sz="22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tehnologii noi de realizare și control a rețelelor electrice</a:t>
            </a:r>
            <a:r>
              <a:rPr lang="en-US" sz="22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ro-RO" sz="2200" b="1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lnSpc>
                <a:spcPct val="110000"/>
              </a:lnSpc>
              <a:buFontTx/>
              <a:buChar char="-"/>
              <a:defRPr/>
            </a:pPr>
            <a:r>
              <a:rPr lang="ro-RO" sz="22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calitatea energiei electrice</a:t>
            </a:r>
            <a:r>
              <a:rPr lang="en-US" sz="22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ro-RO" sz="2200" b="1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lnSpc>
                <a:spcPct val="110000"/>
              </a:lnSpc>
              <a:buFontTx/>
              <a:buChar char="-"/>
              <a:defRPr/>
            </a:pPr>
            <a:r>
              <a:rPr lang="ro-RO" sz="22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expertiza și auditarea energetică clădirilor</a:t>
            </a:r>
            <a:r>
              <a:rPr lang="en-US" sz="22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r>
              <a:rPr lang="ro-RO" sz="22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lvl="1">
              <a:lnSpc>
                <a:spcPct val="110000"/>
              </a:lnSpc>
              <a:buFontTx/>
              <a:buChar char="-"/>
              <a:defRPr/>
            </a:pPr>
            <a:r>
              <a:rPr lang="ro-RO" sz="22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eficiență energetică, bilanțuri energetice, modelare</a:t>
            </a:r>
            <a:r>
              <a:rPr lang="en-US" sz="22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ro-RO" sz="2200" b="1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lnSpc>
                <a:spcPct val="110000"/>
              </a:lnSpc>
              <a:buFontTx/>
              <a:buChar char="-"/>
              <a:defRPr/>
            </a:pPr>
            <a:r>
              <a:rPr lang="ro-RO" sz="22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tehnici avansate pentru creșterea eficienței sistemelor de</a:t>
            </a:r>
          </a:p>
          <a:p>
            <a:pPr lvl="1">
              <a:lnSpc>
                <a:spcPct val="110000"/>
              </a:lnSpc>
              <a:defRPr/>
            </a:pPr>
            <a:r>
              <a:rPr lang="ro-RO" sz="22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acționare.</a:t>
            </a:r>
          </a:p>
          <a:p>
            <a:pPr marL="114300" indent="-342900">
              <a:lnSpc>
                <a:spcPct val="90000"/>
              </a:lnSpc>
              <a:spcAft>
                <a:spcPts val="600"/>
              </a:spcAft>
              <a:buFont typeface="Wingdings" pitchFamily="2" charset="2"/>
              <a:buChar char="Ø"/>
            </a:pPr>
            <a:endParaRPr lang="en-US" altLang="en-US" sz="2200" b="1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46530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4" descr="DSC_1515.jpg">
            <a:extLst>
              <a:ext uri="{FF2B5EF4-FFF2-40B4-BE49-F238E27FC236}">
                <a16:creationId xmlns:a16="http://schemas.microsoft.com/office/drawing/2014/main" id="{D0184741-9045-0C4F-9C41-7BA5A30EA50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954" b="10555"/>
          <a:stretch/>
        </p:blipFill>
        <p:spPr bwMode="auto">
          <a:xfrm>
            <a:off x="20" y="1282"/>
            <a:ext cx="12191980" cy="6856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72121351-B5DA-6149-B44D-31F230D2ECC5}"/>
              </a:ext>
            </a:extLst>
          </p:cNvPr>
          <p:cNvSpPr/>
          <p:nvPr/>
        </p:nvSpPr>
        <p:spPr>
          <a:xfrm>
            <a:off x="4264024" y="4862085"/>
            <a:ext cx="3663952" cy="258532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5400" b="1" dirty="0" err="1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FFFF00"/>
                </a:solidFill>
              </a:rPr>
              <a:t>Laborato</a:t>
            </a:r>
            <a:r>
              <a:rPr lang="ro-RO" sz="5400" b="1" dirty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FFFF00"/>
                </a:solidFill>
              </a:rPr>
              <a:t>are</a:t>
            </a:r>
          </a:p>
          <a:p>
            <a:pPr algn="ctr"/>
            <a:r>
              <a:rPr lang="ro-RO" sz="5400" b="1" dirty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FFFF00"/>
                </a:solidFill>
              </a:rPr>
              <a:t> Energetică</a:t>
            </a:r>
            <a:endParaRPr lang="en-GB" sz="5400" b="1" dirty="0">
              <a:ln w="12700" cmpd="sng">
                <a:solidFill>
                  <a:schemeClr val="accent4"/>
                </a:solidFill>
                <a:prstDash val="solid"/>
              </a:ln>
              <a:solidFill>
                <a:srgbClr val="FFFF00"/>
              </a:solidFill>
            </a:endParaRPr>
          </a:p>
          <a:p>
            <a:pPr algn="ctr"/>
            <a:endParaRPr lang="en-GB" sz="5400" b="1" cap="none" spc="0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65489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0"/>
    </mc:Choice>
    <mc:Fallback xmlns="">
      <p:transition spd="slow" advTm="1000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Lab retele.jpg"/>
          <p:cNvPicPr>
            <a:picLocks noChangeAspect="1"/>
          </p:cNvPicPr>
          <p:nvPr/>
        </p:nvPicPr>
        <p:blipFill>
          <a:blip r:embed="rId2">
            <a:lum contrast="19000"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B63EF869-C092-B64A-B61E-D510FE8577A4}"/>
              </a:ext>
            </a:extLst>
          </p:cNvPr>
          <p:cNvSpPr/>
          <p:nvPr/>
        </p:nvSpPr>
        <p:spPr>
          <a:xfrm>
            <a:off x="2746494" y="5565339"/>
            <a:ext cx="793074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o-RO" sz="54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fr-FR" sz="5400" b="1" dirty="0" err="1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FFFF00"/>
                </a:solidFill>
              </a:rPr>
              <a:t>Laborato</a:t>
            </a:r>
            <a:r>
              <a:rPr lang="ro-RO" sz="5400" b="1" dirty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FFFF00"/>
                </a:solidFill>
              </a:rPr>
              <a:t>r Rețele electrice</a:t>
            </a:r>
            <a:endParaRPr lang="en-US" sz="54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78896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0"/>
    </mc:Choice>
    <mc:Fallback xmlns="">
      <p:transition spd="slow" advTm="1000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Lab-statii.jpg"/>
          <p:cNvPicPr>
            <a:picLocks noChangeAspect="1"/>
          </p:cNvPicPr>
          <p:nvPr/>
        </p:nvPicPr>
        <p:blipFill>
          <a:blip r:embed="rId2">
            <a:lum contrast="6000"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B63EF869-C092-B64A-B61E-D510FE8577A4}"/>
              </a:ext>
            </a:extLst>
          </p:cNvPr>
          <p:cNvSpPr/>
          <p:nvPr/>
        </p:nvSpPr>
        <p:spPr>
          <a:xfrm>
            <a:off x="1961403" y="5934670"/>
            <a:ext cx="7380738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o-RO" sz="54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fr-FR" sz="5400" b="1" dirty="0" err="1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FFFF00"/>
                </a:solidFill>
              </a:rPr>
              <a:t>Laborato</a:t>
            </a:r>
            <a:r>
              <a:rPr lang="ro-RO" sz="5400" b="1" dirty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FFFF00"/>
                </a:solidFill>
              </a:rPr>
              <a:t>r Stații electrice</a:t>
            </a:r>
            <a:endParaRPr lang="en-US" sz="54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2568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0"/>
    </mc:Choice>
    <mc:Fallback xmlns="">
      <p:transition spd="slow" advTm="1000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5" descr="Picture 024">
            <a:extLst>
              <a:ext uri="{FF2B5EF4-FFF2-40B4-BE49-F238E27FC236}">
                <a16:creationId xmlns:a16="http://schemas.microsoft.com/office/drawing/2014/main" id="{6D85C326-68CA-DC4C-8ECE-7389FC95481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672" b="10328"/>
          <a:stretch/>
        </p:blipFill>
        <p:spPr bwMode="auto">
          <a:xfrm>
            <a:off x="1" y="1"/>
            <a:ext cx="12191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B63EF869-C092-B64A-B61E-D510FE8577A4}"/>
              </a:ext>
            </a:extLst>
          </p:cNvPr>
          <p:cNvSpPr/>
          <p:nvPr/>
        </p:nvSpPr>
        <p:spPr>
          <a:xfrm>
            <a:off x="1387593" y="5103674"/>
            <a:ext cx="9093580" cy="175432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o-RO" sz="54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fr-FR" sz="5400" b="1" dirty="0" err="1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FFFF00"/>
                </a:solidFill>
              </a:rPr>
              <a:t>Laborato</a:t>
            </a:r>
            <a:r>
              <a:rPr lang="ro-RO" sz="5400" b="1" dirty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FFFF00"/>
                </a:solidFill>
              </a:rPr>
              <a:t>r </a:t>
            </a:r>
            <a:r>
              <a:rPr lang="en-US" sz="5400" b="1" dirty="0" err="1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FFFF00"/>
                </a:solidFill>
              </a:rPr>
              <a:t>Bilan</a:t>
            </a:r>
            <a:r>
              <a:rPr lang="ro-RO" sz="5400" b="1" dirty="0" err="1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FFFF00"/>
                </a:solidFill>
              </a:rPr>
              <a:t>țuri</a:t>
            </a:r>
            <a:r>
              <a:rPr lang="ro-RO" sz="5400" b="1" dirty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FFFF00"/>
                </a:solidFill>
              </a:rPr>
              <a:t> energetice </a:t>
            </a:r>
          </a:p>
          <a:p>
            <a:pPr algn="ctr"/>
            <a:r>
              <a:rPr lang="ro-RO" sz="5400" b="1" dirty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FFFF00"/>
                </a:solidFill>
              </a:rPr>
              <a:t>și calitatea energiei</a:t>
            </a:r>
            <a:endParaRPr lang="en-US" sz="54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7971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0"/>
    </mc:Choice>
    <mc:Fallback xmlns="">
      <p:transition spd="slow" advTm="1000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6" descr="DSC_1551.jpg">
            <a:extLst>
              <a:ext uri="{FF2B5EF4-FFF2-40B4-BE49-F238E27FC236}">
                <a16:creationId xmlns:a16="http://schemas.microsoft.com/office/drawing/2014/main" id="{8B11C3AC-E05C-C14A-8328-C2341C74A0C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65" b="17330"/>
          <a:stretch/>
        </p:blipFill>
        <p:spPr bwMode="auto">
          <a:xfrm>
            <a:off x="20" y="10"/>
            <a:ext cx="12191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1E299656-F777-654D-90DD-8D7636200A3E}"/>
              </a:ext>
            </a:extLst>
          </p:cNvPr>
          <p:cNvSpPr/>
          <p:nvPr/>
        </p:nvSpPr>
        <p:spPr>
          <a:xfrm>
            <a:off x="640080" y="640080"/>
            <a:ext cx="2752354" cy="2709275"/>
          </a:xfrm>
          <a:prstGeom prst="ellipse">
            <a:avLst/>
          </a:prstGeom>
          <a:solidFill>
            <a:srgbClr val="FFFFFF"/>
          </a:solidFill>
          <a:ln w="174625" cmpd="thinThick">
            <a:solidFill>
              <a:srgbClr val="FFFFFF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800" b="1" dirty="0" err="1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262626"/>
                </a:solidFill>
                <a:latin typeface="+mj-lt"/>
                <a:ea typeface="+mj-ea"/>
                <a:cs typeface="+mj-cs"/>
              </a:rPr>
              <a:t>Laborator</a:t>
            </a:r>
            <a:r>
              <a:rPr lang="en-US" sz="2800" b="1" dirty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262626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2800" b="1" dirty="0" err="1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262626"/>
                </a:solidFill>
                <a:latin typeface="+mj-lt"/>
                <a:ea typeface="+mj-ea"/>
                <a:cs typeface="+mj-cs"/>
              </a:rPr>
              <a:t>Modelare</a:t>
            </a:r>
            <a:r>
              <a:rPr lang="en-US" sz="2800" b="1" dirty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262626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2800" b="1" dirty="0" err="1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262626"/>
                </a:solidFill>
                <a:latin typeface="+mj-lt"/>
                <a:ea typeface="+mj-ea"/>
                <a:cs typeface="+mj-cs"/>
              </a:rPr>
              <a:t>și</a:t>
            </a:r>
            <a:r>
              <a:rPr lang="en-US" sz="2800" b="1" dirty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262626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2800" b="1" dirty="0" err="1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262626"/>
                </a:solidFill>
                <a:latin typeface="+mj-lt"/>
                <a:ea typeface="+mj-ea"/>
                <a:cs typeface="+mj-cs"/>
              </a:rPr>
              <a:t>simulare</a:t>
            </a:r>
            <a:endParaRPr lang="en-US" sz="2800" b="1" dirty="0">
              <a:ln w="12700" cmpd="sng">
                <a:solidFill>
                  <a:schemeClr val="accent4"/>
                </a:solidFill>
                <a:prstDash val="solid"/>
              </a:ln>
              <a:solidFill>
                <a:srgbClr val="262626"/>
              </a:solidFill>
              <a:latin typeface="+mj-lt"/>
              <a:ea typeface="+mj-ea"/>
              <a:cs typeface="+mj-cs"/>
            </a:endParaRP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2800" dirty="0">
              <a:solidFill>
                <a:srgbClr val="262626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1862887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0"/>
    </mc:Choice>
    <mc:Fallback xmlns="">
      <p:transition spd="slow" advTm="1000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30">
            <a:extLst>
              <a:ext uri="{FF2B5EF4-FFF2-40B4-BE49-F238E27FC236}">
                <a16:creationId xmlns:a16="http://schemas.microsoft.com/office/drawing/2014/main" id="{0AB225BA-7412-4605-8E8D-5AED2BF56A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92000" cy="68580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 descr="statie-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Title 9">
            <a:extLst>
              <a:ext uri="{FF2B5EF4-FFF2-40B4-BE49-F238E27FC236}">
                <a16:creationId xmlns:a16="http://schemas.microsoft.com/office/drawing/2014/main" id="{71CED61D-EC8F-FE47-82BB-46D76311C4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2520" y="184727"/>
            <a:ext cx="9966960" cy="2552091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spcAft>
                <a:spcPts val="600"/>
              </a:spcAft>
            </a:pPr>
            <a:r>
              <a:rPr lang="en-US" sz="5600" b="1" dirty="0" err="1">
                <a:ln w="0"/>
                <a:solidFill>
                  <a:srgbClr val="FFFF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Specializeaz</a:t>
            </a:r>
            <a:r>
              <a:rPr lang="ro-RO" sz="5600" b="1" dirty="0">
                <a:ln w="0"/>
                <a:solidFill>
                  <a:srgbClr val="FFFF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ă</a:t>
            </a:r>
            <a:r>
              <a:rPr lang="en-US" sz="5600" b="1" dirty="0">
                <a:ln w="0"/>
                <a:solidFill>
                  <a:srgbClr val="FFFF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-</a:t>
            </a:r>
            <a:r>
              <a:rPr lang="en-US" sz="5600" b="1" dirty="0" err="1">
                <a:ln w="0"/>
                <a:solidFill>
                  <a:srgbClr val="FFFF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te</a:t>
            </a:r>
            <a:r>
              <a:rPr lang="en-US" sz="5600" b="1" dirty="0">
                <a:ln w="0"/>
                <a:solidFill>
                  <a:srgbClr val="FFFF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ro-RO" sz="5600" b="1" dirty="0">
                <a:ln w="0"/>
                <a:solidFill>
                  <a:srgbClr val="FFFF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ș</a:t>
            </a:r>
            <a:r>
              <a:rPr lang="en-US" sz="5600" b="1" dirty="0" err="1">
                <a:ln w="0"/>
                <a:solidFill>
                  <a:srgbClr val="FFFF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i</a:t>
            </a:r>
            <a:r>
              <a:rPr lang="en-US" sz="5600" b="1" dirty="0">
                <a:ln w="0"/>
                <a:solidFill>
                  <a:srgbClr val="FFFF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5600" b="1" dirty="0" err="1">
                <a:ln w="0"/>
                <a:solidFill>
                  <a:srgbClr val="FFFF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tu</a:t>
            </a:r>
            <a:r>
              <a:rPr lang="en-US" sz="5600" b="1" dirty="0">
                <a:ln w="0"/>
                <a:solidFill>
                  <a:srgbClr val="FFFF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</a:p>
          <a:p>
            <a:pPr algn="ctr">
              <a:spcAft>
                <a:spcPts val="600"/>
              </a:spcAft>
            </a:pPr>
            <a:r>
              <a:rPr lang="ro-RO" sz="5600" b="1" dirty="0">
                <a:ln w="0"/>
                <a:solidFill>
                  <a:srgbClr val="FFFF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î</a:t>
            </a:r>
            <a:r>
              <a:rPr lang="en-US" sz="5600" b="1" dirty="0">
                <a:ln w="0"/>
                <a:solidFill>
                  <a:srgbClr val="FFFF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n </a:t>
            </a:r>
            <a:r>
              <a:rPr lang="en-US" sz="5600" b="1" dirty="0" err="1">
                <a:ln w="0"/>
                <a:solidFill>
                  <a:srgbClr val="FFFF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domeniul</a:t>
            </a:r>
            <a:r>
              <a:rPr lang="en-US" sz="5600" b="1" dirty="0">
                <a:ln w="0"/>
                <a:solidFill>
                  <a:srgbClr val="FFFF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</a:p>
          <a:p>
            <a:pPr algn="ctr">
              <a:spcAft>
                <a:spcPts val="600"/>
              </a:spcAft>
            </a:pPr>
            <a:r>
              <a:rPr lang="en-US" sz="5600" b="1" dirty="0">
                <a:ln w="0"/>
                <a:solidFill>
                  <a:srgbClr val="FFFF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INGINERIE ENERGETIC</a:t>
            </a:r>
            <a:r>
              <a:rPr lang="ro-RO" sz="5600" b="1" dirty="0">
                <a:ln w="0"/>
                <a:solidFill>
                  <a:srgbClr val="FFFF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Ă</a:t>
            </a:r>
            <a:r>
              <a:rPr lang="en-US" sz="5600" b="1" dirty="0">
                <a:ln w="0"/>
                <a:solidFill>
                  <a:srgbClr val="FFFF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339955171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</TotalTime>
  <Words>344</Words>
  <Application>Microsoft Office PowerPoint</Application>
  <PresentationFormat>Widescreen</PresentationFormat>
  <Paragraphs>62</Paragraphs>
  <Slides>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6" baseType="lpstr">
      <vt:lpstr>Arial</vt:lpstr>
      <vt:lpstr>Calibri</vt:lpstr>
      <vt:lpstr>Calibri Light</vt:lpstr>
      <vt:lpstr>Helvetica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Specializează-te și tu  în domeniul  INGINERIE ENERGETICĂ!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Grigore, Ana Maria</dc:creator>
  <cp:lastModifiedBy>Alex Andrei</cp:lastModifiedBy>
  <cp:revision>10</cp:revision>
  <dcterms:created xsi:type="dcterms:W3CDTF">2021-03-27T19:02:07Z</dcterms:created>
  <dcterms:modified xsi:type="dcterms:W3CDTF">2021-04-03T17:48:27Z</dcterms:modified>
</cp:coreProperties>
</file>